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4" r:id="rId8"/>
    <p:sldId id="263" r:id="rId9"/>
    <p:sldId id="261" r:id="rId10"/>
    <p:sldId id="262" r:id="rId11"/>
    <p:sldId id="270" r:id="rId12"/>
    <p:sldId id="267" r:id="rId13"/>
    <p:sldId id="269" r:id="rId14"/>
    <p:sldId id="271" r:id="rId15"/>
    <p:sldId id="265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B37C3-2572-4103-800E-D96D08A60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F9E23-9A93-4B00-8BC0-4E358B3E47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5777E-8827-4633-88E8-1787C64BA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11/04/2021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7AB58-D1AA-4163-B55C-8CFA4CA8E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BECB8-8E80-4E4D-A0A2-4BF54024F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406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41C73-4E78-4FA2-B63E-6FE25B0D5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A3474F-39F0-4569-9B52-1BA159678E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3D6AB-332C-418D-93BE-A5ABBEF25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11/04/2021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7F666-65E1-4FD1-8D7B-ED4711EB8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22FBD-F9D7-4927-A8BF-7712A1912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0629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C3E9A1-7BCF-4F60-82BD-176C95EC32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81CB62-15E3-492E-9E40-67ED27644C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BEB02-9855-41D1-8D1E-F001F3C52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11/04/2021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348FF-AB68-4CD4-AF18-27B8ACAB3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62049-96FD-4F61-A106-DFFA5B355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1887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CC008-521F-4A9A-A848-C0475A237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66F2E-458F-462E-9824-CC5AB54FA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B7779-9626-406B-98CF-D0020C89B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11/04/2021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45E77-D11A-4E1E-9718-F41F0CAA3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32500-78A0-4681-89A6-E697609FA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9749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FDC59-180B-4802-8250-4243FD34F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9657F-94E9-4F50-96D4-5156DB942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4267F-CE4C-4940-9059-AF84FE551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11/04/2021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2DDC6-2D12-4D3B-9428-6C1B3C9E2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4A566-971D-4207-8A3F-C958D0883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2442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995A8-72A3-4E01-B50A-B63AF975B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9BCE1-016E-4A1F-8487-502759EFF8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1432E-4511-4862-B4C1-B2E3E4B2A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FD5DF3-1763-4DFF-8755-8B927EE04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11/04/2021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A1370F-5086-4200-BB50-289828E8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BFB927-4B64-406B-AC62-F01532C1C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3127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5D4FF-A43C-4F8A-B2CF-D038882DA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6DBC02-33D3-4BBC-B777-24007F367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D4C601-5B9E-4DA2-8C31-5F5001B36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7B63AD-DF87-466B-ADCC-3830C43670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252680-679A-48F1-87FD-78E7726639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BE0587-7D96-4D0A-8F84-3AAA0A8E6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11/04/2021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F6933A-8D3D-46B6-B621-38734E475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F03B28-580E-4A66-B5D1-E7416FF0F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2157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F128-548F-4752-812B-36D9CF6F5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F1A7A2-EE19-4D63-8BEB-474442DE2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11/04/2021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8755BE-E4AA-42F6-96E4-B4BBA2349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C2A2A-1F03-482F-86E7-53B1ADDAD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8090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915FC0-6877-435E-B816-617B9C7E4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11/04/2021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CF86CE-FCBB-4C50-BA20-08B90E9EF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7DAC0-5C4A-4088-884E-0C83D7B36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5461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D59FC-14D6-457F-8DCE-39590E692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911B9-FC47-420F-A464-D099E9D9E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C9AF03-46C3-4353-A8E7-32C9DD518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F577C-3781-4EDC-AEEC-17F53DF98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11/04/2021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EB55C-618C-477F-94BF-BD7BFBE72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625D2-2DF1-46C8-BF07-644E586F5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2939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E30D3-04D4-4BE9-BB8E-7C2BAC452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1B7859-3494-493F-BBF9-AA0B827F83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85004-1688-45BE-9A59-19BA93B11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91337A-73E4-4269-B853-024CE89A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11/04/2021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BD934E-268A-4FAA-8551-4740FA3BF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7CC01-74B5-444E-8799-68D15BD91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9101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E9B9FD-4F9D-4580-92E9-1E4478517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F7E45-3164-45CD-BBB9-04A066478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09FBF-EDB5-4A0F-BF2B-11AABF70F8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89AEB-6025-4608-8035-7837FF468BFF}" type="datetimeFigureOut">
              <a:rPr lang="en-AU" smtClean="0"/>
              <a:t>11/04/2021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F35C6-AC79-437F-A633-5B8BA5936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C2DC2-0D9E-42AB-B906-1D95E7BB0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0670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8CE56-A200-46E6-9C55-7DCF48D70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8" y="1122363"/>
            <a:ext cx="10884024" cy="2387600"/>
          </a:xfrm>
        </p:spPr>
        <p:txBody>
          <a:bodyPr/>
          <a:lstStyle/>
          <a:p>
            <a:r>
              <a:rPr lang="zh-CN" altLang="en-US" b="1" dirty="0"/>
              <a:t>中国传统木构建筑简述</a:t>
            </a:r>
            <a:endParaRPr lang="en-AU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25AAC-3741-4FC4-ADBB-1F3BE52F4B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盛春楠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12635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0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48337A-DA3F-4B39-8BDC-152C2001A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b="1" kern="1200" dirty="0">
                <a:latin typeface="+mj-lt"/>
                <a:ea typeface="+mj-ea"/>
                <a:cs typeface="+mj-cs"/>
              </a:rPr>
              <a:t>唐宋建筑的分层结构</a:t>
            </a:r>
            <a:r>
              <a:rPr lang="zh-CN" altLang="en-US" b="1" dirty="0"/>
              <a:t>示意</a:t>
            </a:r>
            <a:r>
              <a:rPr lang="zh-CN" altLang="en-US" b="1" kern="1200" dirty="0">
                <a:latin typeface="+mj-lt"/>
                <a:ea typeface="+mj-ea"/>
                <a:cs typeface="+mj-cs"/>
              </a:rPr>
              <a:t>（宋式）</a:t>
            </a:r>
            <a:endParaRPr lang="en-US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4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B404832-F260-4836-8663-EBF5DDDA40B4}"/>
              </a:ext>
            </a:extLst>
          </p:cNvPr>
          <p:cNvGrpSpPr/>
          <p:nvPr/>
        </p:nvGrpSpPr>
        <p:grpSpPr>
          <a:xfrm>
            <a:off x="1146937" y="1512888"/>
            <a:ext cx="9898125" cy="5059512"/>
            <a:chOff x="1652588" y="1844675"/>
            <a:chExt cx="8883650" cy="4449763"/>
          </a:xfrm>
        </p:grpSpPr>
        <p:pic>
          <p:nvPicPr>
            <p:cNvPr id="6" name="Picture 5" descr="A picture containing text, building&#10;&#10;Description automatically generated">
              <a:extLst>
                <a:ext uri="{FF2B5EF4-FFF2-40B4-BE49-F238E27FC236}">
                  <a16:creationId xmlns:a16="http://schemas.microsoft.com/office/drawing/2014/main" id="{E3878425-6797-4916-B219-722D2D355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588" y="1844675"/>
              <a:ext cx="4411663" cy="2197100"/>
            </a:xfrm>
            <a:prstGeom prst="rect">
              <a:avLst/>
            </a:prstGeom>
          </p:spPr>
        </p:pic>
        <p:pic>
          <p:nvPicPr>
            <p:cNvPr id="12" name="Picture 1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6ED1179F-EECB-40D6-A9BB-BC67EA32E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588" y="4102100"/>
              <a:ext cx="4411663" cy="2192338"/>
            </a:xfrm>
            <a:prstGeom prst="rect">
              <a:avLst/>
            </a:prstGeom>
          </p:spPr>
        </p:pic>
        <p:pic>
          <p:nvPicPr>
            <p:cNvPr id="8" name="Picture 7" descr="A structure made of wood&#10;&#10;Description automatically generated with low confidence">
              <a:extLst>
                <a:ext uri="{FF2B5EF4-FFF2-40B4-BE49-F238E27FC236}">
                  <a16:creationId xmlns:a16="http://schemas.microsoft.com/office/drawing/2014/main" id="{9AFB9FA5-97A7-42D0-B3B0-60127AC95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575" y="1844675"/>
              <a:ext cx="4411663" cy="2192338"/>
            </a:xfrm>
            <a:prstGeom prst="rect">
              <a:avLst/>
            </a:prstGeom>
          </p:spPr>
        </p:pic>
        <p:pic>
          <p:nvPicPr>
            <p:cNvPr id="10" name="Picture 9" descr="A structure made of wood&#10;&#10;Description automatically generated with low confidence">
              <a:extLst>
                <a:ext uri="{FF2B5EF4-FFF2-40B4-BE49-F238E27FC236}">
                  <a16:creationId xmlns:a16="http://schemas.microsoft.com/office/drawing/2014/main" id="{93EBD9C4-6463-4C77-9A0A-91F1F819F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575" y="4095750"/>
              <a:ext cx="4411663" cy="2197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5974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Rectangle 97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AEC614A-8975-42CE-AEBB-45CD39AA9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0666" y="655128"/>
            <a:ext cx="5055218" cy="1499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斗栱</a:t>
            </a:r>
            <a:endParaRPr lang="en-US" sz="4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5193F97-0CF7-45C5-B3AA-901C4C792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4583"/>
          <a:stretch/>
        </p:blipFill>
        <p:spPr bwMode="auto">
          <a:xfrm>
            <a:off x="603504" y="10"/>
            <a:ext cx="5769864" cy="31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C8EE059-AB39-4517-9D26-9DAE4682C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766560" y="73152"/>
            <a:ext cx="1178966" cy="232963"/>
            <a:chOff x="7763256" y="73152"/>
            <a:chExt cx="1178966" cy="232963"/>
          </a:xfrm>
        </p:grpSpPr>
        <p:sp>
          <p:nvSpPr>
            <p:cNvPr id="103" name="Rectangle 64">
              <a:extLst>
                <a:ext uri="{FF2B5EF4-FFF2-40B4-BE49-F238E27FC236}">
                  <a16:creationId xmlns:a16="http://schemas.microsoft.com/office/drawing/2014/main" id="{06531543-D90B-4A60-B8CD-BB0211E2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66">
              <a:extLst>
                <a:ext uri="{FF2B5EF4-FFF2-40B4-BE49-F238E27FC236}">
                  <a16:creationId xmlns:a16="http://schemas.microsoft.com/office/drawing/2014/main" id="{98C10909-A040-47B2-95CA-06D64D90D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64">
              <a:extLst>
                <a:ext uri="{FF2B5EF4-FFF2-40B4-BE49-F238E27FC236}">
                  <a16:creationId xmlns:a16="http://schemas.microsoft.com/office/drawing/2014/main" id="{BFA1FB9A-31E1-485B-89D0-2EE3705B1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66">
              <a:extLst>
                <a:ext uri="{FF2B5EF4-FFF2-40B4-BE49-F238E27FC236}">
                  <a16:creationId xmlns:a16="http://schemas.microsoft.com/office/drawing/2014/main" id="{FFF9BF03-9E6D-45DB-8C3E-8F79C0CB1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64">
              <a:extLst>
                <a:ext uri="{FF2B5EF4-FFF2-40B4-BE49-F238E27FC236}">
                  <a16:creationId xmlns:a16="http://schemas.microsoft.com/office/drawing/2014/main" id="{668F4955-768F-488E-9666-219B2AD05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66">
              <a:extLst>
                <a:ext uri="{FF2B5EF4-FFF2-40B4-BE49-F238E27FC236}">
                  <a16:creationId xmlns:a16="http://schemas.microsoft.com/office/drawing/2014/main" id="{89983B3C-CAEB-41D7-9733-EF376E080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64">
              <a:extLst>
                <a:ext uri="{FF2B5EF4-FFF2-40B4-BE49-F238E27FC236}">
                  <a16:creationId xmlns:a16="http://schemas.microsoft.com/office/drawing/2014/main" id="{5B85CDA9-8452-46D6-923F-6D33A963A0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66">
              <a:extLst>
                <a:ext uri="{FF2B5EF4-FFF2-40B4-BE49-F238E27FC236}">
                  <a16:creationId xmlns:a16="http://schemas.microsoft.com/office/drawing/2014/main" id="{02BAFAD7-8326-4F54-9691-A52797E45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64">
              <a:extLst>
                <a:ext uri="{FF2B5EF4-FFF2-40B4-BE49-F238E27FC236}">
                  <a16:creationId xmlns:a16="http://schemas.microsoft.com/office/drawing/2014/main" id="{83ED0952-51A1-4A0A-BFF9-C3E440E0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66">
              <a:extLst>
                <a:ext uri="{FF2B5EF4-FFF2-40B4-BE49-F238E27FC236}">
                  <a16:creationId xmlns:a16="http://schemas.microsoft.com/office/drawing/2014/main" id="{098627B9-4B6E-416D-921B-FC03061234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64">
              <a:extLst>
                <a:ext uri="{FF2B5EF4-FFF2-40B4-BE49-F238E27FC236}">
                  <a16:creationId xmlns:a16="http://schemas.microsoft.com/office/drawing/2014/main" id="{487E1204-E4D5-452A-BF17-CE05816DD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66">
              <a:extLst>
                <a:ext uri="{FF2B5EF4-FFF2-40B4-BE49-F238E27FC236}">
                  <a16:creationId xmlns:a16="http://schemas.microsoft.com/office/drawing/2014/main" id="{ABF43A5C-9DFB-4745-ABFB-03235AA00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64">
              <a:extLst>
                <a:ext uri="{FF2B5EF4-FFF2-40B4-BE49-F238E27FC236}">
                  <a16:creationId xmlns:a16="http://schemas.microsoft.com/office/drawing/2014/main" id="{3548981F-3241-438F-B0A4-A08CFD11C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66">
              <a:extLst>
                <a:ext uri="{FF2B5EF4-FFF2-40B4-BE49-F238E27FC236}">
                  <a16:creationId xmlns:a16="http://schemas.microsoft.com/office/drawing/2014/main" id="{DC8B92ED-8D54-449C-BCD8-8691A29FB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64">
              <a:extLst>
                <a:ext uri="{FF2B5EF4-FFF2-40B4-BE49-F238E27FC236}">
                  <a16:creationId xmlns:a16="http://schemas.microsoft.com/office/drawing/2014/main" id="{25854E89-E0C2-44BF-B649-2E6B8D281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66">
              <a:extLst>
                <a:ext uri="{FF2B5EF4-FFF2-40B4-BE49-F238E27FC236}">
                  <a16:creationId xmlns:a16="http://schemas.microsoft.com/office/drawing/2014/main" id="{C4A8AFAD-478B-4570-A740-495F1080A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64">
              <a:extLst>
                <a:ext uri="{FF2B5EF4-FFF2-40B4-BE49-F238E27FC236}">
                  <a16:creationId xmlns:a16="http://schemas.microsoft.com/office/drawing/2014/main" id="{9B9C6D6E-E1C6-4E59-BBCE-F50C5E2EA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66">
              <a:extLst>
                <a:ext uri="{FF2B5EF4-FFF2-40B4-BE49-F238E27FC236}">
                  <a16:creationId xmlns:a16="http://schemas.microsoft.com/office/drawing/2014/main" id="{6C712499-E868-4C04-9170-7829A8C33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64">
              <a:extLst>
                <a:ext uri="{FF2B5EF4-FFF2-40B4-BE49-F238E27FC236}">
                  <a16:creationId xmlns:a16="http://schemas.microsoft.com/office/drawing/2014/main" id="{BCDB2C0A-DE9F-4812-8422-4CF1BAA8B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66">
              <a:extLst>
                <a:ext uri="{FF2B5EF4-FFF2-40B4-BE49-F238E27FC236}">
                  <a16:creationId xmlns:a16="http://schemas.microsoft.com/office/drawing/2014/main" id="{B829B12E-77BD-445F-88A8-A43904BAD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picture containing map&#10;&#10;Description automatically generated">
            <a:extLst>
              <a:ext uri="{FF2B5EF4-FFF2-40B4-BE49-F238E27FC236}">
                <a16:creationId xmlns:a16="http://schemas.microsoft.com/office/drawing/2014/main" id="{6896E8E9-475B-4D55-806C-6AB0FAC9C3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4" r="2" b="5226"/>
          <a:stretch/>
        </p:blipFill>
        <p:spPr>
          <a:xfrm>
            <a:off x="603503" y="3236976"/>
            <a:ext cx="5769864" cy="3621024"/>
          </a:xfrm>
          <a:prstGeom prst="rect">
            <a:avLst/>
          </a:prstGeom>
        </p:spPr>
      </p:pic>
      <p:sp>
        <p:nvSpPr>
          <p:cNvPr id="124" name="Rectangle 123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D610F85-F051-42BC-B9DA-F5FC8A8E84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9194"/>
          <a:stretch/>
        </p:blipFill>
        <p:spPr bwMode="auto">
          <a:xfrm>
            <a:off x="6412992" y="3236976"/>
            <a:ext cx="5779008" cy="362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810902-F602-4786-B216-68DA3BDC577E}"/>
              </a:ext>
            </a:extLst>
          </p:cNvPr>
          <p:cNvSpPr txBox="1"/>
          <p:nvPr/>
        </p:nvSpPr>
        <p:spPr>
          <a:xfrm>
            <a:off x="4102495" y="282192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营造法式柱头六铺作</a:t>
            </a:r>
            <a:endParaRPr lang="en-AU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9EF0732-745E-44A9-B186-4BC8E4E9EF62}"/>
              </a:ext>
            </a:extLst>
          </p:cNvPr>
          <p:cNvSpPr txBox="1"/>
          <p:nvPr/>
        </p:nvSpPr>
        <p:spPr>
          <a:xfrm>
            <a:off x="9929842" y="648866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营造法式补间六铺作</a:t>
            </a:r>
            <a:endParaRPr lang="en-AU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1A67936-C6DE-4535-8A85-3ED7BAFB1927}"/>
              </a:ext>
            </a:extLst>
          </p:cNvPr>
          <p:cNvSpPr txBox="1"/>
          <p:nvPr/>
        </p:nvSpPr>
        <p:spPr>
          <a:xfrm>
            <a:off x="3956180" y="6488658"/>
            <a:ext cx="240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营造法式转角七铺作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41622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23076-2BF7-4165-BA4C-D6FF20E30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斗栱的拼装</a:t>
            </a:r>
            <a:endParaRPr lang="en-AU" b="1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69387D1-9D8B-40D0-AADB-0572EBC95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692" y="1690688"/>
            <a:ext cx="3960308" cy="5167312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54BD135-9980-4BA3-8082-BC2B348D9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805"/>
            <a:ext cx="5137214" cy="518178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C470E2C-15FA-4154-AD03-A0866C7BF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004" y="4645504"/>
            <a:ext cx="3103688" cy="193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营造法式笔记：柱头四铺作和补间四铺作 - 老茂 - 直立人老茂 Laomaos Blog">
            <a:extLst>
              <a:ext uri="{FF2B5EF4-FFF2-40B4-BE49-F238E27FC236}">
                <a16:creationId xmlns:a16="http://schemas.microsoft.com/office/drawing/2014/main" id="{34140223-C4AA-485A-AF03-929A26CCC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214" y="2212496"/>
            <a:ext cx="3103688" cy="214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4C2661DD-54F9-43F9-94AA-A41185692715}"/>
              </a:ext>
            </a:extLst>
          </p:cNvPr>
          <p:cNvSpPr/>
          <p:nvPr/>
        </p:nvSpPr>
        <p:spPr>
          <a:xfrm>
            <a:off x="4646644" y="3672518"/>
            <a:ext cx="895739" cy="40121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0723C2ED-D21E-47FB-A04F-0DBD5E95DE81}"/>
              </a:ext>
            </a:extLst>
          </p:cNvPr>
          <p:cNvSpPr/>
          <p:nvPr/>
        </p:nvSpPr>
        <p:spPr>
          <a:xfrm rot="10800000">
            <a:off x="7817313" y="5767739"/>
            <a:ext cx="895739" cy="40121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4551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170B0-6189-404F-AFC7-138A376C1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2499"/>
          </a:xfrm>
        </p:spPr>
        <p:txBody>
          <a:bodyPr>
            <a:normAutofit/>
          </a:bodyPr>
          <a:lstStyle/>
          <a:p>
            <a:r>
              <a:rPr lang="zh-CN" altLang="en-US" sz="3600" b="1"/>
              <a:t>唐宋建筑的斗栱融合于木构架</a:t>
            </a:r>
            <a:endParaRPr lang="en-AU" sz="3600" b="1" dirty="0"/>
          </a:p>
        </p:txBody>
      </p:sp>
      <p:pic>
        <p:nvPicPr>
          <p:cNvPr id="2050" name="Picture 2" descr="中华传统建筑丨记录中国现存宋代木结构古建筑- 雪花新闻">
            <a:extLst>
              <a:ext uri="{FF2B5EF4-FFF2-40B4-BE49-F238E27FC236}">
                <a16:creationId xmlns:a16="http://schemas.microsoft.com/office/drawing/2014/main" id="{93DD35A2-9F5F-47EB-B2B8-B7AE78476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458" y="3419161"/>
            <a:ext cx="4328043" cy="324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中华传统建筑丨记录中国现存宋代木结构古建筑- 雪花新闻">
            <a:extLst>
              <a:ext uri="{FF2B5EF4-FFF2-40B4-BE49-F238E27FC236}">
                <a16:creationId xmlns:a16="http://schemas.microsoft.com/office/drawing/2014/main" id="{EDF1EEC0-79A5-4CBD-ADC2-C56B279D1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490" y="821213"/>
            <a:ext cx="4551978" cy="25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F1E61B0-F3DF-4F0E-85D6-4ECF1652D6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3738396"/>
            <a:ext cx="6765130" cy="2923661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6724637-2C64-4A2E-BA4A-F87253256C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1287624"/>
            <a:ext cx="6765130" cy="267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26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2018E1B-E0B9-4440-AFF3-4112E50A2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5A84E-9642-49CB-A708-9347D0BA7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615"/>
            <a:ext cx="10515600" cy="16578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5200" b="1" dirty="0"/>
              <a:t>不同风格的</a:t>
            </a:r>
            <a:r>
              <a:rPr lang="zh-CN" alt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斗栱</a:t>
            </a:r>
            <a:endParaRPr lang="en-US" sz="5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96FB8756-118F-41B6-87B2-A409B1E1DD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26" b="1"/>
          <a:stretch/>
        </p:blipFill>
        <p:spPr>
          <a:xfrm>
            <a:off x="198742" y="2028574"/>
            <a:ext cx="3802338" cy="2043469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7B46A373-301B-4839-A885-8D20101C22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7" r="583"/>
          <a:stretch/>
        </p:blipFill>
        <p:spPr>
          <a:xfrm>
            <a:off x="4208848" y="2028574"/>
            <a:ext cx="3802338" cy="20434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0095E9-7ECF-44D8-9F52-2A8FD7E17D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7" r="6183"/>
          <a:stretch/>
        </p:blipFill>
        <p:spPr>
          <a:xfrm>
            <a:off x="8184248" y="2021786"/>
            <a:ext cx="3802338" cy="2043469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E02AD350-D928-4366-950E-67CF009843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9" r="7921"/>
          <a:stretch/>
        </p:blipFill>
        <p:spPr>
          <a:xfrm>
            <a:off x="185394" y="4257335"/>
            <a:ext cx="3802338" cy="2043469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76F8E843-7306-4CA9-B3F0-681380F255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" r="9174"/>
          <a:stretch/>
        </p:blipFill>
        <p:spPr>
          <a:xfrm>
            <a:off x="4195500" y="4257335"/>
            <a:ext cx="3802338" cy="2043469"/>
          </a:xfrm>
          <a:prstGeom prst="rect">
            <a:avLst/>
          </a:prstGeom>
        </p:spPr>
      </p:pic>
      <p:pic>
        <p:nvPicPr>
          <p:cNvPr id="5" name="Picture 4" descr="A picture containing text, reptile, dinosaur&#10;&#10;Description automatically generated">
            <a:extLst>
              <a:ext uri="{FF2B5EF4-FFF2-40B4-BE49-F238E27FC236}">
                <a16:creationId xmlns:a16="http://schemas.microsoft.com/office/drawing/2014/main" id="{7F619700-428F-47E7-A13D-74E6E240546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26" b="1"/>
          <a:stretch/>
        </p:blipFill>
        <p:spPr>
          <a:xfrm>
            <a:off x="8170900" y="4250547"/>
            <a:ext cx="3802338" cy="204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0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44F81-F8D7-4465-BF7F-5837DFECA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585" y="552964"/>
            <a:ext cx="5060633" cy="5916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3200" b="1" dirty="0"/>
              <a:t>传统建筑结构随时代的蜕变</a:t>
            </a:r>
            <a:endParaRPr lang="en-US" sz="32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5EA72E7C-D3BF-4B69-A231-852619BDA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832" y="3833407"/>
            <a:ext cx="5879197" cy="2425167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58B1F1DF-0587-4207-88F4-537135999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631" y="1284051"/>
            <a:ext cx="4002403" cy="54086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2BAE38-BF77-43E9-B8B7-1D8E7722FB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832" y="634251"/>
            <a:ext cx="5890365" cy="25623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3C7EED-6983-4FD4-8816-0F1EE46727E0}"/>
              </a:ext>
            </a:extLst>
          </p:cNvPr>
          <p:cNvSpPr txBox="1"/>
          <p:nvPr/>
        </p:nvSpPr>
        <p:spPr>
          <a:xfrm>
            <a:off x="8724151" y="323398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唐式</a:t>
            </a:r>
            <a:endParaRPr lang="en-AU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514F0C-F011-46E5-AE31-58DE0F750BE6}"/>
              </a:ext>
            </a:extLst>
          </p:cNvPr>
          <p:cNvSpPr txBox="1"/>
          <p:nvPr/>
        </p:nvSpPr>
        <p:spPr>
          <a:xfrm>
            <a:off x="8724150" y="63736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清式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3136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A6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building&#10;&#10;Description automatically generated">
            <a:extLst>
              <a:ext uri="{FF2B5EF4-FFF2-40B4-BE49-F238E27FC236}">
                <a16:creationId xmlns:a16="http://schemas.microsoft.com/office/drawing/2014/main" id="{C718499F-CE0C-4F23-8EE6-4418DFF1B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514" y="513551"/>
            <a:ext cx="7307813" cy="52444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161E6A-467F-422E-A6AC-A78552E819FD}"/>
              </a:ext>
            </a:extLst>
          </p:cNvPr>
          <p:cNvSpPr txBox="1"/>
          <p:nvPr/>
        </p:nvSpPr>
        <p:spPr>
          <a:xfrm>
            <a:off x="4032514" y="4772182"/>
            <a:ext cx="7307813" cy="98583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300">
                <a:solidFill>
                  <a:srgbClr val="FFFFFF"/>
                </a:solidFill>
              </a:rPr>
              <a:t>清式八架椽屋</a:t>
            </a:r>
            <a:endParaRPr lang="en-AU" sz="130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44F81-F8D7-4465-BF7F-5837DFECA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传统建筑结构随时代的蜕变</a:t>
            </a:r>
            <a:endParaRPr lang="en-US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531938-0945-4134-BD73-CE48F7DABA95}"/>
              </a:ext>
            </a:extLst>
          </p:cNvPr>
          <p:cNvSpPr txBox="1"/>
          <p:nvPr/>
        </p:nvSpPr>
        <p:spPr>
          <a:xfrm>
            <a:off x="5170346" y="5975117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明代和清代的官式建筑已经不具备关键结构作用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63586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9137C228-7E55-46C2-A791-DBDBB2ED2F7A}"/>
              </a:ext>
            </a:extLst>
          </p:cNvPr>
          <p:cNvSpPr/>
          <p:nvPr/>
        </p:nvSpPr>
        <p:spPr>
          <a:xfrm>
            <a:off x="567430" y="932156"/>
            <a:ext cx="11057137" cy="569946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星球规划（</a:t>
            </a:r>
            <a:r>
              <a:rPr lang="en-US" altLang="zh-CN" dirty="0"/>
              <a:t>What Elon Musk will do</a:t>
            </a:r>
            <a:r>
              <a:rPr lang="zh-CN" altLang="en-US" dirty="0"/>
              <a:t>）</a:t>
            </a:r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784E2-9039-44E6-AA04-E04C5631D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82126" cy="1325563"/>
          </a:xfrm>
        </p:spPr>
        <p:txBody>
          <a:bodyPr/>
          <a:lstStyle/>
          <a:p>
            <a:r>
              <a:rPr lang="zh-CN" altLang="en-US" b="1" dirty="0"/>
              <a:t>设计的空间粒度</a:t>
            </a:r>
            <a:endParaRPr lang="en-AU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0921B83-C9CF-446A-96E8-A8926A263360}"/>
              </a:ext>
            </a:extLst>
          </p:cNvPr>
          <p:cNvSpPr/>
          <p:nvPr/>
        </p:nvSpPr>
        <p:spPr>
          <a:xfrm>
            <a:off x="1782930" y="2112884"/>
            <a:ext cx="8626136" cy="437999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城市规划</a:t>
            </a:r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2D9F39E-078F-4A87-BDBD-AAF765AC260C}"/>
              </a:ext>
            </a:extLst>
          </p:cNvPr>
          <p:cNvSpPr/>
          <p:nvPr/>
        </p:nvSpPr>
        <p:spPr>
          <a:xfrm>
            <a:off x="3056877" y="3151574"/>
            <a:ext cx="6063449" cy="321371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某区域的规划设计、大园林的设计</a:t>
            </a:r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dirty="0"/>
          </a:p>
          <a:p>
            <a:pPr algn="ctr"/>
            <a:endParaRPr lang="en-AU" dirty="0"/>
          </a:p>
          <a:p>
            <a:pPr algn="ctr"/>
            <a:endParaRPr lang="en-AU" dirty="0"/>
          </a:p>
          <a:p>
            <a:pPr algn="ctr"/>
            <a:endParaRPr lang="en-AU" dirty="0"/>
          </a:p>
          <a:p>
            <a:pPr algn="ctr"/>
            <a:endParaRPr lang="en-AU" dirty="0"/>
          </a:p>
          <a:p>
            <a:pPr algn="ctr"/>
            <a:endParaRPr lang="en-AU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C710C9C-8C69-49C8-A0A3-3C2EEE456322}"/>
              </a:ext>
            </a:extLst>
          </p:cNvPr>
          <p:cNvSpPr/>
          <p:nvPr/>
        </p:nvSpPr>
        <p:spPr>
          <a:xfrm>
            <a:off x="3541450" y="4074850"/>
            <a:ext cx="5109100" cy="2201663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建筑设计、较小的园林设计</a:t>
            </a:r>
            <a:endParaRPr lang="en-AU" altLang="zh-CN" dirty="0"/>
          </a:p>
          <a:p>
            <a:pPr algn="ctr"/>
            <a:endParaRPr lang="en-AU" dirty="0"/>
          </a:p>
          <a:p>
            <a:pPr algn="ctr"/>
            <a:endParaRPr lang="en-AU" dirty="0"/>
          </a:p>
          <a:p>
            <a:pPr algn="ctr"/>
            <a:endParaRPr lang="en-AU" dirty="0"/>
          </a:p>
          <a:p>
            <a:pPr algn="ctr"/>
            <a:endParaRPr lang="en-AU" dirty="0"/>
          </a:p>
          <a:p>
            <a:pPr algn="ctr"/>
            <a:endParaRPr lang="en-AU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10D764-68B2-4D28-AF49-33B895350A81}"/>
              </a:ext>
            </a:extLst>
          </p:cNvPr>
          <p:cNvSpPr/>
          <p:nvPr/>
        </p:nvSpPr>
        <p:spPr>
          <a:xfrm>
            <a:off x="3939096" y="4669654"/>
            <a:ext cx="4313808" cy="1518082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装饰、小景观、设计</a:t>
            </a:r>
            <a:endParaRPr lang="en-AU" altLang="zh-CN" dirty="0"/>
          </a:p>
          <a:p>
            <a:pPr algn="ctr"/>
            <a:endParaRPr lang="en-AU" dirty="0"/>
          </a:p>
          <a:p>
            <a:pPr algn="ctr"/>
            <a:endParaRPr lang="en-AU" dirty="0"/>
          </a:p>
          <a:p>
            <a:pPr algn="ctr"/>
            <a:endParaRPr lang="en-AU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A6AAF24-3806-4C36-9E55-A0F632FC64D9}"/>
              </a:ext>
            </a:extLst>
          </p:cNvPr>
          <p:cNvSpPr/>
          <p:nvPr/>
        </p:nvSpPr>
        <p:spPr>
          <a:xfrm>
            <a:off x="4784786" y="5205614"/>
            <a:ext cx="2622427" cy="88776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产品、家具设计</a:t>
            </a:r>
            <a:endParaRPr lang="en-AU" altLang="zh-CN" dirty="0"/>
          </a:p>
          <a:p>
            <a:pPr algn="ctr"/>
            <a:endParaRPr lang="en-AU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7D2486-8789-448E-896C-326FA233564C}"/>
              </a:ext>
            </a:extLst>
          </p:cNvPr>
          <p:cNvGrpSpPr/>
          <p:nvPr/>
        </p:nvGrpSpPr>
        <p:grpSpPr>
          <a:xfrm>
            <a:off x="9534617" y="446220"/>
            <a:ext cx="2226622" cy="369332"/>
            <a:chOff x="9534617" y="446220"/>
            <a:chExt cx="2226622" cy="369332"/>
          </a:xfrm>
        </p:grpSpPr>
        <p:sp>
          <p:nvSpPr>
            <p:cNvPr id="10" name="Flowchart: Alternate Process 9">
              <a:extLst>
                <a:ext uri="{FF2B5EF4-FFF2-40B4-BE49-F238E27FC236}">
                  <a16:creationId xmlns:a16="http://schemas.microsoft.com/office/drawing/2014/main" id="{4CCF8BB6-4790-47B5-9D61-F3B2B08729C8}"/>
                </a:ext>
              </a:extLst>
            </p:cNvPr>
            <p:cNvSpPr/>
            <p:nvPr/>
          </p:nvSpPr>
          <p:spPr>
            <a:xfrm>
              <a:off x="9534617" y="470517"/>
              <a:ext cx="426129" cy="322894"/>
            </a:xfrm>
            <a:prstGeom prst="flowChartAlternateProcess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6932F5-C41A-41A2-931A-681E66B3D88D}"/>
                </a:ext>
              </a:extLst>
            </p:cNvPr>
            <p:cNvSpPr txBox="1"/>
            <p:nvPr/>
          </p:nvSpPr>
          <p:spPr>
            <a:xfrm>
              <a:off x="9960746" y="446220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我触碰到的尺度</a:t>
              </a:r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1223118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7D3CA-1D0E-4396-837A-C07198563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建筑学的跨专业的综合性的特征</a:t>
            </a:r>
            <a:endParaRPr lang="en-AU" b="1" dirty="0"/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FF15B8FE-2653-4A51-99E5-7682A2A39092}"/>
              </a:ext>
            </a:extLst>
          </p:cNvPr>
          <p:cNvSpPr/>
          <p:nvPr/>
        </p:nvSpPr>
        <p:spPr>
          <a:xfrm>
            <a:off x="5296269" y="3647986"/>
            <a:ext cx="1518082" cy="683581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建筑学</a:t>
            </a:r>
            <a:endParaRPr lang="en-AU" dirty="0"/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7FCCBDA0-4735-4F0D-972B-92CD7A80F814}"/>
              </a:ext>
            </a:extLst>
          </p:cNvPr>
          <p:cNvSpPr/>
          <p:nvPr/>
        </p:nvSpPr>
        <p:spPr>
          <a:xfrm>
            <a:off x="6706341" y="1458869"/>
            <a:ext cx="1518082" cy="68358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材料学</a:t>
            </a:r>
            <a:endParaRPr lang="en-AU" dirty="0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A04B4A2D-3929-41B7-9AB5-6D3E6B0387F4}"/>
              </a:ext>
            </a:extLst>
          </p:cNvPr>
          <p:cNvSpPr/>
          <p:nvPr/>
        </p:nvSpPr>
        <p:spPr>
          <a:xfrm>
            <a:off x="1648288" y="4894540"/>
            <a:ext cx="2463553" cy="763493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工程力学、计算力学</a:t>
            </a:r>
            <a:endParaRPr lang="en-AU" dirty="0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9B3C58AA-CCE4-4377-9AB7-5774FDCD0A66}"/>
              </a:ext>
            </a:extLst>
          </p:cNvPr>
          <p:cNvSpPr/>
          <p:nvPr/>
        </p:nvSpPr>
        <p:spPr>
          <a:xfrm>
            <a:off x="4420340" y="1444045"/>
            <a:ext cx="1518082" cy="68358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大数据</a:t>
            </a:r>
            <a:endParaRPr lang="en-AU" dirty="0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28A63352-CC88-440C-93F2-7247C73B6F5A}"/>
              </a:ext>
            </a:extLst>
          </p:cNvPr>
          <p:cNvSpPr/>
          <p:nvPr/>
        </p:nvSpPr>
        <p:spPr>
          <a:xfrm>
            <a:off x="8839201" y="5778223"/>
            <a:ext cx="1518082" cy="68358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土木工程</a:t>
            </a:r>
            <a:endParaRPr lang="en-AU" dirty="0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893E377A-36F9-4438-88BC-E9457CA0FE6A}"/>
              </a:ext>
            </a:extLst>
          </p:cNvPr>
          <p:cNvSpPr/>
          <p:nvPr/>
        </p:nvSpPr>
        <p:spPr>
          <a:xfrm>
            <a:off x="8434528" y="3754890"/>
            <a:ext cx="2938508" cy="93954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地球物理学、行星物理学、空间物理学</a:t>
            </a:r>
            <a:endParaRPr lang="en-AU" dirty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9C15CDB3-2DAE-44EB-8638-B958F8B753E9}"/>
              </a:ext>
            </a:extLst>
          </p:cNvPr>
          <p:cNvSpPr/>
          <p:nvPr/>
        </p:nvSpPr>
        <p:spPr>
          <a:xfrm>
            <a:off x="1965294" y="3952141"/>
            <a:ext cx="1518082" cy="683581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计算机算法</a:t>
            </a:r>
            <a:endParaRPr lang="en-AU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8540D828-A3E6-461D-9337-EA47B4842757}"/>
              </a:ext>
            </a:extLst>
          </p:cNvPr>
          <p:cNvSpPr/>
          <p:nvPr/>
        </p:nvSpPr>
        <p:spPr>
          <a:xfrm>
            <a:off x="2701030" y="2190090"/>
            <a:ext cx="1518082" cy="683581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计算机软件</a:t>
            </a:r>
            <a:endParaRPr lang="en-AU" dirty="0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21B17C06-6F6F-43C5-839B-9BF7D2DED47B}"/>
              </a:ext>
            </a:extLst>
          </p:cNvPr>
          <p:cNvSpPr/>
          <p:nvPr/>
        </p:nvSpPr>
        <p:spPr>
          <a:xfrm>
            <a:off x="2988076" y="5909440"/>
            <a:ext cx="2247529" cy="68358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人体工程学、人因</a:t>
            </a:r>
            <a:endParaRPr lang="en-AU" dirty="0"/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6A6A570E-B108-4E2F-BA35-83B824E508B0}"/>
              </a:ext>
            </a:extLst>
          </p:cNvPr>
          <p:cNvSpPr/>
          <p:nvPr/>
        </p:nvSpPr>
        <p:spPr>
          <a:xfrm>
            <a:off x="8569172" y="2235795"/>
            <a:ext cx="2058139" cy="53291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气象学、气候学</a:t>
            </a:r>
            <a:endParaRPr lang="en-AU" dirty="0"/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7CF3757D-9B99-46FD-8017-3B17E6453C47}"/>
              </a:ext>
            </a:extLst>
          </p:cNvPr>
          <p:cNvSpPr/>
          <p:nvPr/>
        </p:nvSpPr>
        <p:spPr>
          <a:xfrm>
            <a:off x="8670526" y="4894540"/>
            <a:ext cx="1518082" cy="68358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地质学</a:t>
            </a:r>
            <a:endParaRPr lang="en-AU" dirty="0"/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2DFAD274-F023-4BCF-89B0-C9800DD6F430}"/>
              </a:ext>
            </a:extLst>
          </p:cNvPr>
          <p:cNvSpPr/>
          <p:nvPr/>
        </p:nvSpPr>
        <p:spPr>
          <a:xfrm>
            <a:off x="2258627" y="3075042"/>
            <a:ext cx="1518082" cy="683581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人工智能</a:t>
            </a:r>
            <a:endParaRPr lang="en-AU" dirty="0"/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EFEC8B32-3349-4ADA-AC07-C034E25711BA}"/>
              </a:ext>
            </a:extLst>
          </p:cNvPr>
          <p:cNvCxnSpPr>
            <a:stCxn id="4" idx="0"/>
            <a:endCxn id="7" idx="2"/>
          </p:cNvCxnSpPr>
          <p:nvPr/>
        </p:nvCxnSpPr>
        <p:spPr>
          <a:xfrm rot="16200000" flipV="1">
            <a:off x="4857166" y="2449841"/>
            <a:ext cx="1520360" cy="87592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880251C1-5D99-4D71-A30C-83B1F85BB474}"/>
              </a:ext>
            </a:extLst>
          </p:cNvPr>
          <p:cNvCxnSpPr>
            <a:cxnSpLocks/>
            <a:stCxn id="4" idx="0"/>
            <a:endCxn id="12" idx="3"/>
          </p:cNvCxnSpPr>
          <p:nvPr/>
        </p:nvCxnSpPr>
        <p:spPr>
          <a:xfrm rot="16200000" flipV="1">
            <a:off x="4579159" y="2171835"/>
            <a:ext cx="1116105" cy="183619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E0FB0D37-F439-4D2D-A7CC-366D29A3A7B1}"/>
              </a:ext>
            </a:extLst>
          </p:cNvPr>
          <p:cNvCxnSpPr>
            <a:cxnSpLocks/>
            <a:stCxn id="4" idx="0"/>
            <a:endCxn id="5" idx="2"/>
          </p:cNvCxnSpPr>
          <p:nvPr/>
        </p:nvCxnSpPr>
        <p:spPr>
          <a:xfrm rot="5400000" flipH="1" flipV="1">
            <a:off x="6007578" y="2190182"/>
            <a:ext cx="1505536" cy="141007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D6EA6F2B-A8DF-4AAA-BB0B-BE3B2031CACB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 flipV="1">
            <a:off x="6814351" y="2502250"/>
            <a:ext cx="1754821" cy="148752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C6046F74-D43B-404B-92B3-61FE9289423E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6814351" y="3989777"/>
            <a:ext cx="1620177" cy="23488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EEBC9080-D5C8-4117-98C3-6F6BE8CA0CE7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6814351" y="3989777"/>
            <a:ext cx="1856175" cy="124655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6331287A-2558-4AE4-88A3-535B6BD5A08D}"/>
              </a:ext>
            </a:extLst>
          </p:cNvPr>
          <p:cNvCxnSpPr>
            <a:cxnSpLocks/>
            <a:stCxn id="4" idx="2"/>
            <a:endCxn id="8" idx="1"/>
          </p:cNvCxnSpPr>
          <p:nvPr/>
        </p:nvCxnSpPr>
        <p:spPr>
          <a:xfrm rot="16200000" flipH="1">
            <a:off x="6553032" y="3833844"/>
            <a:ext cx="1788447" cy="278389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0D2C1C77-42EA-48E9-A9B9-2980E0AFC388}"/>
              </a:ext>
            </a:extLst>
          </p:cNvPr>
          <p:cNvCxnSpPr>
            <a:cxnSpLocks/>
            <a:stCxn id="4" idx="2"/>
            <a:endCxn id="13" idx="0"/>
          </p:cNvCxnSpPr>
          <p:nvPr/>
        </p:nvCxnSpPr>
        <p:spPr>
          <a:xfrm rot="5400000">
            <a:off x="4294640" y="4148769"/>
            <a:ext cx="1577873" cy="194346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EF81F4FE-C815-4669-BC31-8CABE14E5FCE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5400000">
            <a:off x="4186202" y="3025431"/>
            <a:ext cx="562973" cy="317524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BACD786C-13C2-448F-B89F-9023665EEA14}"/>
              </a:ext>
            </a:extLst>
          </p:cNvPr>
          <p:cNvCxnSpPr>
            <a:cxnSpLocks/>
            <a:stCxn id="4" idx="1"/>
            <a:endCxn id="16" idx="3"/>
          </p:cNvCxnSpPr>
          <p:nvPr/>
        </p:nvCxnSpPr>
        <p:spPr>
          <a:xfrm rot="10800000">
            <a:off x="3776709" y="3416833"/>
            <a:ext cx="1519560" cy="57294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42EFBA71-BB24-4174-9E3C-78E31FE5F6E4}"/>
              </a:ext>
            </a:extLst>
          </p:cNvPr>
          <p:cNvCxnSpPr>
            <a:cxnSpLocks/>
            <a:stCxn id="4" idx="1"/>
            <a:endCxn id="11" idx="3"/>
          </p:cNvCxnSpPr>
          <p:nvPr/>
        </p:nvCxnSpPr>
        <p:spPr>
          <a:xfrm rot="10800000" flipV="1">
            <a:off x="3483377" y="3989776"/>
            <a:ext cx="1812893" cy="30415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2708C2D-FB7B-410A-8182-F4E74C987E7B}"/>
              </a:ext>
            </a:extLst>
          </p:cNvPr>
          <p:cNvGrpSpPr/>
          <p:nvPr/>
        </p:nvGrpSpPr>
        <p:grpSpPr>
          <a:xfrm>
            <a:off x="9330431" y="1606321"/>
            <a:ext cx="2226622" cy="369332"/>
            <a:chOff x="9534617" y="446220"/>
            <a:chExt cx="2226622" cy="369332"/>
          </a:xfrm>
        </p:grpSpPr>
        <p:sp>
          <p:nvSpPr>
            <p:cNvPr id="51" name="Flowchart: Alternate Process 50">
              <a:extLst>
                <a:ext uri="{FF2B5EF4-FFF2-40B4-BE49-F238E27FC236}">
                  <a16:creationId xmlns:a16="http://schemas.microsoft.com/office/drawing/2014/main" id="{AE264467-1F4C-4CBA-ACB4-E0C85FA95B30}"/>
                </a:ext>
              </a:extLst>
            </p:cNvPr>
            <p:cNvSpPr/>
            <p:nvPr/>
          </p:nvSpPr>
          <p:spPr>
            <a:xfrm>
              <a:off x="9534617" y="470517"/>
              <a:ext cx="426129" cy="322894"/>
            </a:xfrm>
            <a:prstGeom prst="flowChartAlternateProcess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045B408-A724-4F8B-8BB0-1A0566D5868F}"/>
                </a:ext>
              </a:extLst>
            </p:cNvPr>
            <p:cNvSpPr txBox="1"/>
            <p:nvPr/>
          </p:nvSpPr>
          <p:spPr>
            <a:xfrm>
              <a:off x="9960746" y="446220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我触碰过的领域</a:t>
              </a:r>
              <a:endParaRPr lang="en-AU" dirty="0"/>
            </a:p>
          </p:txBody>
        </p:sp>
      </p:grpSp>
      <p:sp>
        <p:nvSpPr>
          <p:cNvPr id="58" name="Flowchart: Alternate Process 57">
            <a:extLst>
              <a:ext uri="{FF2B5EF4-FFF2-40B4-BE49-F238E27FC236}">
                <a16:creationId xmlns:a16="http://schemas.microsoft.com/office/drawing/2014/main" id="{0785C1CE-6DBE-491F-86A1-0D835D9FBAFC}"/>
              </a:ext>
            </a:extLst>
          </p:cNvPr>
          <p:cNvSpPr/>
          <p:nvPr/>
        </p:nvSpPr>
        <p:spPr>
          <a:xfrm>
            <a:off x="8637237" y="2918310"/>
            <a:ext cx="1518082" cy="68358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化学、能源</a:t>
            </a:r>
            <a:endParaRPr lang="en-AU" dirty="0"/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20E5603B-E8A0-444E-919E-12068F3E3A03}"/>
              </a:ext>
            </a:extLst>
          </p:cNvPr>
          <p:cNvCxnSpPr>
            <a:cxnSpLocks/>
            <a:stCxn id="4" idx="3"/>
            <a:endCxn id="58" idx="1"/>
          </p:cNvCxnSpPr>
          <p:nvPr/>
        </p:nvCxnSpPr>
        <p:spPr>
          <a:xfrm flipV="1">
            <a:off x="6814351" y="3260101"/>
            <a:ext cx="1822886" cy="729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lowchart: Alternate Process 66">
            <a:extLst>
              <a:ext uri="{FF2B5EF4-FFF2-40B4-BE49-F238E27FC236}">
                <a16:creationId xmlns:a16="http://schemas.microsoft.com/office/drawing/2014/main" id="{E5F169A8-B8A2-483B-A262-0F095C2D73EB}"/>
              </a:ext>
            </a:extLst>
          </p:cNvPr>
          <p:cNvSpPr/>
          <p:nvPr/>
        </p:nvSpPr>
        <p:spPr>
          <a:xfrm>
            <a:off x="5743481" y="5938845"/>
            <a:ext cx="1518082" cy="683581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历史、文化</a:t>
            </a:r>
            <a:endParaRPr lang="en-AU" dirty="0"/>
          </a:p>
        </p:txBody>
      </p: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668287CB-A12B-478E-A9EC-2F48589C7EFB}"/>
              </a:ext>
            </a:extLst>
          </p:cNvPr>
          <p:cNvCxnSpPr>
            <a:cxnSpLocks/>
            <a:stCxn id="4" idx="2"/>
            <a:endCxn id="67" idx="0"/>
          </p:cNvCxnSpPr>
          <p:nvPr/>
        </p:nvCxnSpPr>
        <p:spPr>
          <a:xfrm rot="16200000" flipH="1">
            <a:off x="5475277" y="4911600"/>
            <a:ext cx="1607278" cy="44721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198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C0B67-1C5B-4F0D-84E1-7760DD97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东亚传统木构建筑的两个维度</a:t>
            </a:r>
            <a:endParaRPr lang="en-AU" b="1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E9DD2D3-EEEF-44DD-A224-B8202663EF66}"/>
              </a:ext>
            </a:extLst>
          </p:cNvPr>
          <p:cNvSpPr/>
          <p:nvPr/>
        </p:nvSpPr>
        <p:spPr>
          <a:xfrm>
            <a:off x="3344292" y="4864963"/>
            <a:ext cx="8287305" cy="17489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山西、辽宁、河北、陕西、北京、朝鲜、韩国、江苏、上海、日本、浙江、福建、广东、台湾、越南、广西、云南</a:t>
            </a:r>
            <a:r>
              <a:rPr lang="en-US" altLang="zh-CN" dirty="0"/>
              <a:t>……</a:t>
            </a:r>
            <a:endParaRPr lang="en-AU" dirty="0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FB47ECF2-B3F0-4ADE-8798-F53A1E0576A9}"/>
              </a:ext>
            </a:extLst>
          </p:cNvPr>
          <p:cNvSpPr/>
          <p:nvPr/>
        </p:nvSpPr>
        <p:spPr>
          <a:xfrm>
            <a:off x="648070" y="1313895"/>
            <a:ext cx="3435658" cy="529996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现代</a:t>
            </a:r>
            <a:endParaRPr lang="en-AU" altLang="zh-CN" dirty="0"/>
          </a:p>
          <a:p>
            <a:pPr algn="ctr"/>
            <a:r>
              <a:rPr lang="zh-CN" altLang="en-US" dirty="0"/>
              <a:t>民国</a:t>
            </a:r>
            <a:endParaRPr lang="en-AU" altLang="zh-CN" dirty="0"/>
          </a:p>
          <a:p>
            <a:pPr algn="ctr"/>
            <a:r>
              <a:rPr lang="zh-CN" altLang="en-US" dirty="0"/>
              <a:t>清朝（江户、明治）</a:t>
            </a:r>
            <a:endParaRPr lang="en-AU" altLang="zh-CN" dirty="0"/>
          </a:p>
          <a:p>
            <a:pPr algn="ctr"/>
            <a:r>
              <a:rPr lang="zh-CN" altLang="en-US" dirty="0"/>
              <a:t>明朝（室町）</a:t>
            </a:r>
            <a:endParaRPr lang="en-AU" altLang="zh-CN" dirty="0"/>
          </a:p>
          <a:p>
            <a:pPr algn="ctr"/>
            <a:r>
              <a:rPr lang="zh-CN" altLang="en-US" dirty="0"/>
              <a:t>元（镰仓）</a:t>
            </a:r>
            <a:endParaRPr lang="en-AU" altLang="zh-CN" dirty="0"/>
          </a:p>
          <a:p>
            <a:pPr algn="ctr"/>
            <a:r>
              <a:rPr lang="zh-CN" altLang="en-US" dirty="0"/>
              <a:t>南宋、金（镰仓）</a:t>
            </a:r>
            <a:endParaRPr lang="en-AU" altLang="zh-CN" dirty="0"/>
          </a:p>
          <a:p>
            <a:pPr algn="ctr"/>
            <a:r>
              <a:rPr lang="zh-CN" altLang="en-US" dirty="0"/>
              <a:t>北宋、辽（平安）</a:t>
            </a:r>
            <a:endParaRPr lang="en-AU" altLang="zh-CN" dirty="0"/>
          </a:p>
          <a:p>
            <a:pPr algn="ctr"/>
            <a:r>
              <a:rPr lang="zh-CN" altLang="en-US" dirty="0"/>
              <a:t>五代十国、辽（平安）</a:t>
            </a:r>
            <a:endParaRPr lang="en-AU" altLang="zh-CN" dirty="0"/>
          </a:p>
          <a:p>
            <a:pPr algn="ctr"/>
            <a:r>
              <a:rPr lang="zh-CN" altLang="en-US" dirty="0"/>
              <a:t>隋、唐（飞鸟、奈良）</a:t>
            </a:r>
            <a:endParaRPr lang="en-AU" altLang="zh-CN" dirty="0"/>
          </a:p>
          <a:p>
            <a:pPr algn="ctr"/>
            <a:r>
              <a:rPr lang="zh-CN" altLang="en-US" dirty="0"/>
              <a:t>南北朝</a:t>
            </a:r>
            <a:endParaRPr lang="en-US" altLang="zh-CN" dirty="0"/>
          </a:p>
          <a:p>
            <a:pPr algn="ctr"/>
            <a:r>
              <a:rPr lang="zh-CN" altLang="en-US" dirty="0"/>
              <a:t>三国魏晋</a:t>
            </a:r>
            <a:endParaRPr lang="en-AU" altLang="zh-CN" dirty="0"/>
          </a:p>
          <a:p>
            <a:pPr algn="ctr"/>
            <a:r>
              <a:rPr lang="en-US" altLang="zh-CN" dirty="0"/>
              <a:t>……</a:t>
            </a:r>
            <a:endParaRPr lang="en-AU" altLang="zh-CN" dirty="0"/>
          </a:p>
          <a:p>
            <a:pPr algn="ctr"/>
            <a:endParaRPr lang="en-AU" altLang="zh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C64E8A-2985-4FD9-A067-347EB63C2A7C}"/>
              </a:ext>
            </a:extLst>
          </p:cNvPr>
          <p:cNvSpPr txBox="1"/>
          <p:nvPr/>
        </p:nvSpPr>
        <p:spPr>
          <a:xfrm>
            <a:off x="3437397" y="396387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时间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9C6BA2-F4CD-4CFD-B364-7F46C6DC6239}"/>
              </a:ext>
            </a:extLst>
          </p:cNvPr>
          <p:cNvSpPr txBox="1"/>
          <p:nvPr/>
        </p:nvSpPr>
        <p:spPr>
          <a:xfrm>
            <a:off x="6096000" y="62445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空间</a:t>
            </a:r>
            <a:endParaRPr lang="en-AU" dirty="0"/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C40D4BF3-255E-4AB8-A079-86CC3698C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721" y="1578106"/>
            <a:ext cx="5882446" cy="351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0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6958E-676E-4774-BA62-11FD9E2C8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传统木构建筑的外形</a:t>
            </a:r>
            <a:endParaRPr lang="en-AU" b="1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B601F8B-0FDD-4365-A96A-919BAEB9F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98" y="1690688"/>
            <a:ext cx="8324597" cy="4802187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61F9F6A5-B003-475E-A6CF-556C1067A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694" y="1376942"/>
            <a:ext cx="2644114" cy="2378630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03A360C5-A456-4682-9C3C-70388D5762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155" y="3894611"/>
            <a:ext cx="2192653" cy="25982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29091A-7B3F-4191-B80B-608EAB3A028A}"/>
              </a:ext>
            </a:extLst>
          </p:cNvPr>
          <p:cNvSpPr txBox="1"/>
          <p:nvPr/>
        </p:nvSpPr>
        <p:spPr>
          <a:xfrm>
            <a:off x="11022938" y="23815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庑殿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2BD206-55A5-455F-9235-B54E2A65ADE7}"/>
              </a:ext>
            </a:extLst>
          </p:cNvPr>
          <p:cNvSpPr txBox="1"/>
          <p:nvPr/>
        </p:nvSpPr>
        <p:spPr>
          <a:xfrm>
            <a:off x="11030634" y="50812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歇山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26593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136">
            <a:extLst>
              <a:ext uri="{FF2B5EF4-FFF2-40B4-BE49-F238E27FC236}">
                <a16:creationId xmlns:a16="http://schemas.microsoft.com/office/drawing/2014/main" id="{7383B190-6BFB-422F-B667-06B7B25F0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C6DEC-B4CF-4F60-B549-EC2411BC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07227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传统木构建筑的框架结构</a:t>
            </a:r>
            <a:endParaRPr lang="en-US" sz="4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AC5D91B-F5B3-45AD-B8BB-47581C0083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2" r="-1" b="-1"/>
          <a:stretch/>
        </p:blipFill>
        <p:spPr bwMode="auto">
          <a:xfrm>
            <a:off x="317635" y="299363"/>
            <a:ext cx="4160452" cy="304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1FED477-5DFF-49DD-86A1-F41218E40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07" r="2" b="19890"/>
          <a:stretch/>
        </p:blipFill>
        <p:spPr bwMode="auto">
          <a:xfrm>
            <a:off x="4654296" y="299363"/>
            <a:ext cx="7217085" cy="30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1" name="Straight Connector 138">
            <a:extLst>
              <a:ext uri="{FF2B5EF4-FFF2-40B4-BE49-F238E27FC236}">
                <a16:creationId xmlns:a16="http://schemas.microsoft.com/office/drawing/2014/main" id="{ED28E597-4AF8-4D69-A9AB-A1EDC6156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-up of a roller coaster&#10;&#10;Description automatically generated with low confidence">
            <a:extLst>
              <a:ext uri="{FF2B5EF4-FFF2-40B4-BE49-F238E27FC236}">
                <a16:creationId xmlns:a16="http://schemas.microsoft.com/office/drawing/2014/main" id="{B3D5803D-E4C7-4AB8-99E2-FAB7646F09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" r="-1" b="-1"/>
          <a:stretch/>
        </p:blipFill>
        <p:spPr>
          <a:xfrm>
            <a:off x="317635" y="3509433"/>
            <a:ext cx="4160452" cy="30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2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85F48C1-6D84-49EA-9FD6-356073AA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唐宋建筑的分层结构</a:t>
            </a:r>
            <a:r>
              <a:rPr lang="en-US" altLang="zh-CN" dirty="0"/>
              <a:t>——</a:t>
            </a:r>
            <a:r>
              <a:rPr lang="zh-CN" altLang="en-US" dirty="0"/>
              <a:t>铺作层</a:t>
            </a:r>
            <a:endParaRPr lang="en-AU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E25DE97-D994-472F-8A70-174B871E0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496" y="1953730"/>
            <a:ext cx="9193008" cy="46412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19141F-78CF-4AC4-B6D0-CEF098F95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468" y="1475792"/>
            <a:ext cx="7834604" cy="538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4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A9FA9BC-5B71-41F1-B235-097E26184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442" y="382880"/>
            <a:ext cx="5007005" cy="1325563"/>
          </a:xfrm>
        </p:spPr>
        <p:txBody>
          <a:bodyPr>
            <a:noAutofit/>
          </a:bodyPr>
          <a:lstStyle/>
          <a:p>
            <a:r>
              <a:rPr lang="zh-CN" altLang="en-US" sz="3200" b="1" dirty="0"/>
              <a:t>唐宋建筑的分层结构示意：唐代庑殿式建筑</a:t>
            </a:r>
            <a:endParaRPr lang="en-AU" sz="3200" b="1" dirty="0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0BDABECA-91E9-494F-AF24-018AB7E42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208" y="0"/>
            <a:ext cx="611579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D2B30F-1CF6-4D38-B445-A37AE3E24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21" y="2127380"/>
            <a:ext cx="5744448" cy="404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99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F28F8-B434-4A57-BDF3-8AD64A65D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887" y="365125"/>
            <a:ext cx="7324724" cy="1325563"/>
          </a:xfrm>
        </p:spPr>
        <p:txBody>
          <a:bodyPr>
            <a:normAutofit/>
          </a:bodyPr>
          <a:lstStyle/>
          <a:p>
            <a:r>
              <a:rPr lang="zh-CN" altLang="en-US" sz="3200" b="1" dirty="0"/>
              <a:t>唐宋建筑的分层结构举例：平坐建筑</a:t>
            </a:r>
            <a:endParaRPr lang="en-AU" sz="3200" b="1" dirty="0"/>
          </a:p>
        </p:txBody>
      </p:sp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ADD0B001-674B-4E9E-B900-6F5DC7D4B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643" y="0"/>
            <a:ext cx="3290537" cy="6858000"/>
          </a:xfrm>
          <a:prstGeom prst="rect">
            <a:avLst/>
          </a:prstGeom>
        </p:spPr>
      </p:pic>
      <p:pic>
        <p:nvPicPr>
          <p:cNvPr id="7" name="Picture 6" descr="A model of a building&#10;&#10;Description automatically generated with low confidence">
            <a:extLst>
              <a:ext uri="{FF2B5EF4-FFF2-40B4-BE49-F238E27FC236}">
                <a16:creationId xmlns:a16="http://schemas.microsoft.com/office/drawing/2014/main" id="{291FA40C-ED72-433D-8737-36A816784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86" y="1795949"/>
            <a:ext cx="732472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29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1230</TotalTime>
  <Words>326</Words>
  <Application>Microsoft Office PowerPoint</Application>
  <PresentationFormat>Widescreen</PresentationFormat>
  <Paragraphs>96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中国传统木构建筑简述</vt:lpstr>
      <vt:lpstr>设计的空间粒度</vt:lpstr>
      <vt:lpstr>建筑学的跨专业的综合性的特征</vt:lpstr>
      <vt:lpstr>东亚传统木构建筑的两个维度</vt:lpstr>
      <vt:lpstr>传统木构建筑的外形</vt:lpstr>
      <vt:lpstr>传统木构建筑的框架结构</vt:lpstr>
      <vt:lpstr>唐宋建筑的分层结构——铺作层</vt:lpstr>
      <vt:lpstr>唐宋建筑的分层结构示意：唐代庑殿式建筑</vt:lpstr>
      <vt:lpstr>唐宋建筑的分层结构举例：平坐建筑</vt:lpstr>
      <vt:lpstr>唐宋建筑的分层结构示意（宋式）</vt:lpstr>
      <vt:lpstr>斗栱</vt:lpstr>
      <vt:lpstr>斗栱的拼装</vt:lpstr>
      <vt:lpstr>唐宋建筑的斗栱融合于木构架</vt:lpstr>
      <vt:lpstr>不同风格的斗栱</vt:lpstr>
      <vt:lpstr>传统建筑结构随时代的蜕变</vt:lpstr>
      <vt:lpstr>传统建筑结构随时代的蜕变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中国传统木构建筑简述</dc:title>
  <dc:creator>Chunnan Sheng</dc:creator>
  <cp:lastModifiedBy>Chunnan Sheng</cp:lastModifiedBy>
  <cp:revision>53</cp:revision>
  <dcterms:created xsi:type="dcterms:W3CDTF">2021-04-10T19:50:57Z</dcterms:created>
  <dcterms:modified xsi:type="dcterms:W3CDTF">2021-04-11T16:21:08Z</dcterms:modified>
</cp:coreProperties>
</file>